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67" r:id="rId3"/>
    <p:sldId id="260" r:id="rId4"/>
    <p:sldId id="263" r:id="rId5"/>
    <p:sldId id="258" r:id="rId6"/>
    <p:sldId id="261" r:id="rId7"/>
    <p:sldId id="375" r:id="rId8"/>
    <p:sldId id="264" r:id="rId9"/>
    <p:sldId id="349" r:id="rId10"/>
    <p:sldId id="351" r:id="rId11"/>
    <p:sldId id="352" r:id="rId12"/>
    <p:sldId id="377" r:id="rId13"/>
    <p:sldId id="391" r:id="rId14"/>
    <p:sldId id="395" r:id="rId15"/>
    <p:sldId id="397" r:id="rId16"/>
    <p:sldId id="398" r:id="rId17"/>
    <p:sldId id="396" r:id="rId18"/>
    <p:sldId id="390" r:id="rId19"/>
    <p:sldId id="327" r:id="rId20"/>
    <p:sldId id="343" r:id="rId21"/>
    <p:sldId id="353" r:id="rId22"/>
    <p:sldId id="354" r:id="rId23"/>
    <p:sldId id="379" r:id="rId24"/>
    <p:sldId id="336" r:id="rId25"/>
    <p:sldId id="356" r:id="rId26"/>
    <p:sldId id="344" r:id="rId27"/>
    <p:sldId id="345" r:id="rId28"/>
    <p:sldId id="355" r:id="rId29"/>
    <p:sldId id="276" r:id="rId30"/>
    <p:sldId id="285" r:id="rId31"/>
    <p:sldId id="382" r:id="rId32"/>
    <p:sldId id="308" r:id="rId33"/>
    <p:sldId id="314" r:id="rId34"/>
    <p:sldId id="311" r:id="rId35"/>
    <p:sldId id="315" r:id="rId36"/>
    <p:sldId id="372" r:id="rId37"/>
    <p:sldId id="318" r:id="rId38"/>
    <p:sldId id="380" r:id="rId39"/>
    <p:sldId id="319" r:id="rId40"/>
    <p:sldId id="400" r:id="rId41"/>
    <p:sldId id="373" r:id="rId42"/>
    <p:sldId id="310" r:id="rId43"/>
    <p:sldId id="284" r:id="rId44"/>
    <p:sldId id="383" r:id="rId45"/>
    <p:sldId id="384" r:id="rId46"/>
    <p:sldId id="388" r:id="rId47"/>
    <p:sldId id="399" r:id="rId48"/>
    <p:sldId id="389" r:id="rId49"/>
    <p:sldId id="381" r:id="rId50"/>
    <p:sldId id="286" r:id="rId51"/>
    <p:sldId id="289"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29T12:02:14.874" idx="1">
    <p:pos x="10" y="10"/>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30/01/2018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49</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3" name="TextBox 2"/>
          <p:cNvSpPr txBox="1"/>
          <p:nvPr/>
        </p:nvSpPr>
        <p:spPr>
          <a:xfrm>
            <a:off x="4423808" y="4751814"/>
            <a:ext cx="4686283" cy="646331"/>
          </a:xfrm>
          <a:prstGeom prst="rect">
            <a:avLst/>
          </a:prstGeom>
          <a:noFill/>
        </p:spPr>
        <p:txBody>
          <a:bodyPr wrap="none" rtlCol="0">
            <a:spAutoFit/>
          </a:bodyPr>
          <a:lstStyle/>
          <a:p>
            <a:r>
              <a:rPr lang="en-AU" dirty="0" smtClean="0"/>
              <a:t>Hanson </a:t>
            </a:r>
            <a:r>
              <a:rPr lang="en-AU" i="1" dirty="0" smtClean="0"/>
              <a:t>et al.</a:t>
            </a:r>
            <a:r>
              <a:rPr lang="en-AU" dirty="0" smtClean="0"/>
              <a:t> (2017</a:t>
            </a:r>
            <a:r>
              <a:rPr lang="en-AU" dirty="0"/>
              <a:t>) 10.1111/2041-210X.12862 </a:t>
            </a:r>
          </a:p>
          <a:p>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Attribute space</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7555" y="1272540"/>
            <a:ext cx="3237271" cy="3301945"/>
          </a:xfrm>
        </p:spPr>
      </p:pic>
    </p:spTree>
    <p:extLst>
      <p:ext uri="{BB962C8B-B14F-4D97-AF65-F5344CB8AC3E}">
        <p14:creationId xmlns:p14="http://schemas.microsoft.com/office/powerpoint/2010/main" val="3364024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9" name="Elbow Connector 18"/>
          <p:cNvCxnSpPr>
            <a:stCxn id="17"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t>
            </a:r>
            <a:r>
              <a:rPr lang="en-AU" dirty="0" smtClean="0"/>
              <a:t>and geographic variables </a:t>
            </a:r>
            <a:r>
              <a:rPr lang="en-AU" dirty="0" smtClean="0"/>
              <a:t>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4423808" y="4751814"/>
            <a:ext cx="4710328" cy="646331"/>
          </a:xfrm>
          <a:prstGeom prst="rect">
            <a:avLst/>
          </a:prstGeom>
          <a:noFill/>
        </p:spPr>
        <p:txBody>
          <a:bodyPr wrap="none" rtlCol="0">
            <a:spAutoFit/>
          </a:bodyPr>
          <a:lstStyle/>
          <a:p>
            <a:r>
              <a:rPr lang="en-AU" dirty="0" smtClean="0"/>
              <a:t>Hanson </a:t>
            </a:r>
            <a:r>
              <a:rPr lang="en-AU" i="1" dirty="0" smtClean="0"/>
              <a:t>et al.</a:t>
            </a:r>
            <a:r>
              <a:rPr lang="en-AU" dirty="0" smtClean="0"/>
              <a:t> (2017</a:t>
            </a:r>
            <a:r>
              <a:rPr lang="en-AU" dirty="0"/>
              <a:t>) 10.1073/pnas.1711009114.</a:t>
            </a:r>
          </a:p>
          <a:p>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39444"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a:t>
            </a:r>
            <a:r>
              <a:rPr lang="en-AU" dirty="0" smtClean="0"/>
              <a:t>flow and </a:t>
            </a:r>
            <a:r>
              <a:rPr lang="en-AU" dirty="0" smtClean="0"/>
              <a:t>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3108543"/>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or genetic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05979"/>
            <a:ext cx="8585200" cy="857250"/>
          </a:xfrm>
        </p:spPr>
        <p:txBody>
          <a:bodyPr>
            <a:normAutofit/>
          </a:bodyPr>
          <a:lstStyle/>
          <a:p>
            <a:r>
              <a:rPr lang="en-AU" sz="4000" dirty="0"/>
              <a:t>Reserve </a:t>
            </a:r>
            <a:r>
              <a:rPr lang="en-AU" sz="4000" dirty="0" smtClean="0"/>
              <a:t>selection using </a:t>
            </a:r>
            <a:r>
              <a:rPr lang="en-AU" sz="4000" dirty="0" smtClean="0"/>
              <a:t>surrogate data</a:t>
            </a:r>
            <a:endParaRPr lang="en-AU" sz="4000"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041513" y="1212860"/>
            <a:ext cx="3488519" cy="523220"/>
          </a:xfrm>
          <a:prstGeom prst="rect">
            <a:avLst/>
          </a:prstGeom>
          <a:noFill/>
        </p:spPr>
        <p:txBody>
          <a:bodyPr wrap="none" rtlCol="0">
            <a:spAutoFit/>
          </a:bodyPr>
          <a:lstStyle/>
          <a:p>
            <a:r>
              <a:rPr lang="en-AU" sz="2800" dirty="0" smtClean="0"/>
              <a:t>Suitability as surrogate</a:t>
            </a:r>
            <a:endParaRPr lang="en-AU" sz="2800" dirty="0"/>
          </a:p>
        </p:txBody>
      </p:sp>
      <p:sp>
        <p:nvSpPr>
          <p:cNvPr id="127" name="TextBox 126"/>
          <p:cNvSpPr txBox="1"/>
          <p:nvPr/>
        </p:nvSpPr>
        <p:spPr>
          <a:xfrm>
            <a:off x="7010400" y="1212860"/>
            <a:ext cx="1390124" cy="523220"/>
          </a:xfrm>
          <a:prstGeom prst="rect">
            <a:avLst/>
          </a:prstGeom>
          <a:noFill/>
        </p:spPr>
        <p:txBody>
          <a:bodyPr wrap="none" rtlCol="0">
            <a:spAutoFit/>
          </a:bodyPr>
          <a:lstStyle/>
          <a:p>
            <a:r>
              <a:rPr lang="en-AU" sz="2800" dirty="0" smtClean="0"/>
              <a:t>Solution</a:t>
            </a:r>
            <a:endParaRPr lang="en-AU" sz="2800" dirty="0"/>
          </a:p>
        </p:txBody>
      </p:sp>
      <p:sp>
        <p:nvSpPr>
          <p:cNvPr id="128" name="TextBox 127"/>
          <p:cNvSpPr txBox="1"/>
          <p:nvPr/>
        </p:nvSpPr>
        <p:spPr>
          <a:xfrm>
            <a:off x="101600" y="1212860"/>
            <a:ext cx="2474524" cy="523220"/>
          </a:xfrm>
          <a:prstGeom prst="rect">
            <a:avLst/>
          </a:prstGeom>
          <a:noFill/>
        </p:spPr>
        <p:txBody>
          <a:bodyPr wrap="none" rtlCol="0">
            <a:spAutoFit/>
          </a:bodyPr>
          <a:lstStyle/>
          <a:p>
            <a:r>
              <a:rPr lang="en-AU" sz="2800" dirty="0" smtClean="0"/>
              <a:t>Suitable habitat</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8" name="Straight Arrow Connector 97"/>
          <p:cNvCxnSpPr/>
          <p:nvPr/>
        </p:nvCxnSpPr>
        <p:spPr>
          <a:xfrm>
            <a:off x="68580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2496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104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71322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84098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828280" y="1817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1800860" y="2899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72694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6" name="Group 5"/>
          <p:cNvGrpSpPr/>
          <p:nvPr/>
        </p:nvGrpSpPr>
        <p:grpSpPr>
          <a:xfrm>
            <a:off x="2029748" y="891778"/>
            <a:ext cx="5084505" cy="4114785"/>
            <a:chOff x="2002094" y="891779"/>
            <a:chExt cx="5139813" cy="4159544"/>
          </a:xfrm>
        </p:grpSpPr>
        <p:sp>
          <p:nvSpPr>
            <p:cNvPr id="5" name="Rectangle 4"/>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5175"/>
          <a:stretch/>
        </p:blipFill>
        <p:spPr>
          <a:xfrm>
            <a:off x="4463314" y="1638300"/>
            <a:ext cx="4452587" cy="237180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6119" t="92246" r="35310" b="-1303"/>
          <a:stretch/>
        </p:blipFill>
        <p:spPr>
          <a:xfrm>
            <a:off x="5907294" y="4209059"/>
            <a:ext cx="1564627" cy="311498"/>
          </a:xfrm>
          <a:prstGeom prst="rect">
            <a:avLst/>
          </a:prstGeom>
        </p:spPr>
      </p:pic>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grpSp>
        <p:nvGrpSpPr>
          <p:cNvPr id="15" name="Group 14"/>
          <p:cNvGrpSpPr/>
          <p:nvPr/>
        </p:nvGrpSpPr>
        <p:grpSpPr>
          <a:xfrm>
            <a:off x="-15240" y="2807712"/>
            <a:ext cx="3293915" cy="2054358"/>
            <a:chOff x="-15240" y="2975352"/>
            <a:chExt cx="3293915" cy="2054358"/>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605" y="3820248"/>
              <a:ext cx="2080225" cy="1209462"/>
            </a:xfrm>
            <a:prstGeom prst="rect">
              <a:avLst/>
            </a:prstGeom>
          </p:spPr>
        </p:pic>
        <p:sp>
          <p:nvSpPr>
            <p:cNvPr id="12" name="TextBox 11"/>
            <p:cNvSpPr txBox="1"/>
            <p:nvPr/>
          </p:nvSpPr>
          <p:spPr>
            <a:xfrm>
              <a:off x="-15240" y="2975352"/>
              <a:ext cx="3293915" cy="830997"/>
            </a:xfrm>
            <a:prstGeom prst="rect">
              <a:avLst/>
            </a:prstGeom>
            <a:noFill/>
          </p:spPr>
          <p:txBody>
            <a:bodyPr wrap="none" rtlCol="0">
              <a:spAutoFit/>
            </a:bodyPr>
            <a:lstStyle/>
            <a:p>
              <a:pPr algn="ctr"/>
              <a:r>
                <a:rPr lang="en-AU" sz="2400" dirty="0" smtClean="0"/>
                <a:t>Occurrence records from</a:t>
              </a:r>
            </a:p>
            <a:p>
              <a:pPr algn="ctr"/>
              <a:r>
                <a:rPr lang="en-AU" sz="2400" dirty="0" smtClean="0"/>
                <a:t>online sources</a:t>
              </a:r>
              <a:endParaRPr lang="en-AU" sz="2400" dirty="0"/>
            </a:p>
          </p:txBody>
        </p:sp>
      </p:grpSp>
      <p:sp>
        <p:nvSpPr>
          <p:cNvPr id="14" name="TextBox 13"/>
          <p:cNvSpPr txBox="1"/>
          <p:nvPr/>
        </p:nvSpPr>
        <p:spPr>
          <a:xfrm>
            <a:off x="5615852" y="10838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746060" y="2807712"/>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4403988" y="1157562"/>
            <a:ext cx="4615591" cy="3341946"/>
            <a:chOff x="4654711" y="1083822"/>
            <a:chExt cx="4615591" cy="3341946"/>
          </a:xfrm>
        </p:grpSpPr>
        <p:sp>
          <p:nvSpPr>
            <p:cNvPr id="14" name="TextBox 13"/>
            <p:cNvSpPr txBox="1"/>
            <p:nvPr/>
          </p:nvSpPr>
          <p:spPr>
            <a:xfrm>
              <a:off x="5029156" y="1083822"/>
              <a:ext cx="3866700" cy="461665"/>
            </a:xfrm>
            <a:prstGeom prst="rect">
              <a:avLst/>
            </a:prstGeom>
            <a:noFill/>
          </p:spPr>
          <p:txBody>
            <a:bodyPr wrap="none" rtlCol="0">
              <a:spAutoFit/>
            </a:bodyPr>
            <a:lstStyle/>
            <a:p>
              <a:r>
                <a:rPr lang="en-AU" sz="2400" dirty="0" smtClean="0"/>
                <a:t>Resistance to gene flow maps</a:t>
              </a:r>
              <a:endParaRPr lang="en-AU" sz="2400"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19447"/>
            <a:stretch/>
          </p:blipFill>
          <p:spPr>
            <a:xfrm>
              <a:off x="4654711" y="1546700"/>
              <a:ext cx="4615591" cy="2330707"/>
            </a:xfrm>
            <a:prstGeom prst="rect">
              <a:avLst/>
            </a:prstGeom>
          </p:spPr>
        </p:pic>
        <p:grpSp>
          <p:nvGrpSpPr>
            <p:cNvPr id="4" name="Group 3"/>
            <p:cNvGrpSpPr/>
            <p:nvPr/>
          </p:nvGrpSpPr>
          <p:grpSpPr>
            <a:xfrm>
              <a:off x="6281625" y="4006215"/>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grpSp>
      <p:pic>
        <p:nvPicPr>
          <p:cNvPr id="3074" name="Picture 2" descr="Image result for genetic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73" y="3347714"/>
            <a:ext cx="2267603" cy="124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3" name="Picture 2"/>
          <p:cNvPicPr>
            <a:picLocks noChangeAspect="1"/>
          </p:cNvPicPr>
          <p:nvPr/>
        </p:nvPicPr>
        <p:blipFill>
          <a:blip r:embed="rId2"/>
          <a:stretch>
            <a:fillRect/>
          </a:stretch>
        </p:blipFill>
        <p:spPr>
          <a:xfrm>
            <a:off x="848766" y="1669581"/>
            <a:ext cx="7468589" cy="2753735"/>
          </a:xfrm>
          <a:prstGeom prst="rect">
            <a:avLst/>
          </a:prstGeom>
        </p:spPr>
      </p:pic>
      <p:sp>
        <p:nvSpPr>
          <p:cNvPr id="13" name="5-Point Star 12"/>
          <p:cNvSpPr/>
          <p:nvPr/>
        </p:nvSpPr>
        <p:spPr>
          <a:xfrm>
            <a:off x="8104751" y="3494276"/>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848766" y="4430754"/>
            <a:ext cx="2753703" cy="369332"/>
          </a:xfrm>
          <a:prstGeom prst="rect">
            <a:avLst/>
          </a:prstGeom>
          <a:noFill/>
        </p:spPr>
        <p:txBody>
          <a:bodyPr wrap="none" rtlCol="0">
            <a:spAutoFit/>
          </a:bodyPr>
          <a:lstStyle/>
          <a:p>
            <a:r>
              <a:rPr lang="en-AU" dirty="0" smtClean="0"/>
              <a:t>Spearman’s correlation test</a:t>
            </a:r>
            <a:endParaRPr lang="en-AU" dirty="0"/>
          </a:p>
        </p:txBody>
      </p:sp>
      <p:sp>
        <p:nvSpPr>
          <p:cNvPr id="14" name="Multiply 13"/>
          <p:cNvSpPr/>
          <p:nvPr/>
        </p:nvSpPr>
        <p:spPr>
          <a:xfrm>
            <a:off x="8064137" y="2968575"/>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Multiply 20"/>
          <p:cNvSpPr/>
          <p:nvPr/>
        </p:nvSpPr>
        <p:spPr>
          <a:xfrm>
            <a:off x="8064137" y="3214057"/>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y 21"/>
          <p:cNvSpPr/>
          <p:nvPr/>
        </p:nvSpPr>
        <p:spPr>
          <a:xfrm>
            <a:off x="8064137" y="3694773"/>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Multiply 22"/>
          <p:cNvSpPr/>
          <p:nvPr/>
        </p:nvSpPr>
        <p:spPr>
          <a:xfrm>
            <a:off x="8064137" y="3960046"/>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8104751" y="2171835"/>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8104751" y="2456969"/>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8104751" y="2734731"/>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308" y="510784"/>
            <a:ext cx="5199385" cy="1983270"/>
          </a:xfrm>
          <a:prstGeom prst="rect">
            <a:avLst/>
          </a:prstGeom>
        </p:spPr>
      </p:pic>
    </p:spTree>
    <p:extLst>
      <p:ext uri="{BB962C8B-B14F-4D97-AF65-F5344CB8AC3E}">
        <p14:creationId xmlns:p14="http://schemas.microsoft.com/office/powerpoint/2010/main" val="100618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308" y="510784"/>
            <a:ext cx="5199385" cy="1983270"/>
          </a:xfrm>
          <a:prstGeom prst="rect">
            <a:avLst/>
          </a:prstGeom>
        </p:spPr>
      </p:pic>
      <p:grpSp>
        <p:nvGrpSpPr>
          <p:cNvPr id="9" name="Group 8"/>
          <p:cNvGrpSpPr/>
          <p:nvPr/>
        </p:nvGrpSpPr>
        <p:grpSpPr>
          <a:xfrm>
            <a:off x="1917291" y="2519627"/>
            <a:ext cx="5309419" cy="1946787"/>
            <a:chOff x="1666568" y="2691581"/>
            <a:chExt cx="5309419" cy="1946787"/>
          </a:xfrm>
        </p:grpSpPr>
        <p:sp>
          <p:nvSpPr>
            <p:cNvPr id="8" name="Flowchart: Process 7"/>
            <p:cNvSpPr/>
            <p:nvPr/>
          </p:nvSpPr>
          <p:spPr>
            <a:xfrm>
              <a:off x="1666568" y="2691581"/>
              <a:ext cx="5309419" cy="1946787"/>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0147" y="2750575"/>
              <a:ext cx="5189852" cy="1806677"/>
            </a:xfrm>
            <a:prstGeom prst="rect">
              <a:avLst/>
            </a:prstGeom>
          </p:spPr>
        </p:pic>
      </p:grpSp>
      <p:sp>
        <p:nvSpPr>
          <p:cNvPr id="10" name="TextBox 9"/>
          <p:cNvSpPr txBox="1"/>
          <p:nvPr/>
        </p:nvSpPr>
        <p:spPr>
          <a:xfrm rot="16200000">
            <a:off x="345451" y="3141426"/>
            <a:ext cx="2404313" cy="646331"/>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295800" y="4466414"/>
            <a:ext cx="4552400" cy="64633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spTree>
    <p:extLst>
      <p:ext uri="{BB962C8B-B14F-4D97-AF65-F5344CB8AC3E}">
        <p14:creationId xmlns:p14="http://schemas.microsoft.com/office/powerpoint/2010/main" val="163159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a:t>
            </a:r>
            <a:r>
              <a:rPr lang="en-AU" sz="4800" dirty="0" smtClean="0"/>
              <a:t>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9,706 bird,  5,156 mammal, 5,259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a:p>
          <a:p>
            <a:r>
              <a:rPr lang="en-AU" dirty="0" smtClean="0"/>
              <a:t>Habitat targets set following standard approaches</a:t>
            </a:r>
          </a:p>
          <a:p>
            <a:endParaRPr lang="en-AU" dirty="0" smtClean="0"/>
          </a:p>
          <a:p>
            <a:r>
              <a:rPr lang="en-AU" dirty="0"/>
              <a:t>Split each species’ distribution into 25 “environmental” partitions</a:t>
            </a:r>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738846" y="1593073"/>
            <a:ext cx="4234565" cy="316180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9320" y="1670040"/>
            <a:ext cx="4112134" cy="3033595"/>
          </a:xfrm>
        </p:spPr>
      </p:pic>
      <p:sp>
        <p:nvSpPr>
          <p:cNvPr id="8" name="TextBox 7"/>
          <p:cNvSpPr txBox="1"/>
          <p:nvPr/>
        </p:nvSpPr>
        <p:spPr>
          <a:xfrm>
            <a:off x="205739" y="1211579"/>
            <a:ext cx="4381501"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19,402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10,589  species have less than 3/25 of their partitions secured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10,589, 2,711 species are globally threatened</a:t>
            </a:r>
            <a:endParaRPr lang="en-AU" sz="2400" dirty="0"/>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6" name="TextBox 5"/>
          <p:cNvSpPr txBox="1"/>
          <p:nvPr/>
        </p:nvSpPr>
        <p:spPr>
          <a:xfrm>
            <a:off x="99060" y="1110065"/>
            <a:ext cx="4010223" cy="3539430"/>
          </a:xfrm>
          <a:prstGeom prst="rect">
            <a:avLst/>
          </a:prstGeom>
          <a:noFill/>
        </p:spPr>
        <p:txBody>
          <a:bodyPr wrap="square" rtlCol="0">
            <a:spAutoFit/>
          </a:bodyPr>
          <a:lstStyle/>
          <a:p>
            <a:r>
              <a:rPr lang="en-AU" sz="2800" dirty="0" smtClean="0"/>
              <a:t>Prioritization that ignores environmental variation:</a:t>
            </a:r>
          </a:p>
          <a:p>
            <a:endParaRPr lang="en-AU" sz="2800" dirty="0"/>
          </a:p>
          <a:p>
            <a:pPr marL="342900" indent="-342900">
              <a:buFont typeface="Arial" panose="020B0604020202020204" pitchFamily="34" charset="0"/>
              <a:buChar char="•"/>
            </a:pPr>
            <a:r>
              <a:rPr lang="en-AU" sz="2800" dirty="0"/>
              <a:t>f</a:t>
            </a:r>
            <a:r>
              <a:rPr lang="en-AU" sz="2800" dirty="0" smtClean="0"/>
              <a:t>ails to represent 10,517 species</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neglects areas outside of biodiversity hot spots</a:t>
            </a:r>
          </a:p>
        </p:txBody>
      </p:sp>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Try it yourself?</a:t>
            </a:r>
            <a:endParaRPr lang="en-AU" dirty="0"/>
          </a:p>
        </p:txBody>
      </p:sp>
      <p:sp>
        <p:nvSpPr>
          <p:cNvPr id="3" name="Content Placeholder 2"/>
          <p:cNvSpPr>
            <a:spLocks noGrp="1"/>
          </p:cNvSpPr>
          <p:nvPr>
            <p:ph idx="1"/>
          </p:nvPr>
        </p:nvSpPr>
        <p:spPr>
          <a:xfrm>
            <a:off x="4336026" y="1148530"/>
            <a:ext cx="4675239" cy="3733186"/>
          </a:xfrm>
        </p:spPr>
        <p:txBody>
          <a:bodyPr>
            <a:noAutofit/>
          </a:bodyPr>
          <a:lstStyle/>
          <a:p>
            <a:r>
              <a:rPr lang="en-AU" sz="2400" dirty="0" err="1" smtClean="0">
                <a:latin typeface="Courier New" panose="02070309020205020404" pitchFamily="49" charset="0"/>
                <a:cs typeface="Courier New" panose="02070309020205020404" pitchFamily="49" charset="0"/>
              </a:rPr>
              <a:t>prioritizr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Formulate and solve custom-tailored prioritization problems</a:t>
            </a:r>
          </a:p>
          <a:p>
            <a:pPr lvl="1"/>
            <a:r>
              <a:rPr lang="en-AU" sz="2400" dirty="0" smtClean="0"/>
              <a:t>Constraints to represent species in contiguous areas or cluster reserves</a:t>
            </a:r>
          </a:p>
          <a:p>
            <a:pPr lvl="1"/>
            <a:r>
              <a:rPr lang="en-AU" sz="2400" dirty="0" smtClean="0"/>
              <a:t>Solve large problems fast!</a:t>
            </a:r>
          </a:p>
          <a:p>
            <a:pPr lvl="1"/>
            <a:endParaRPr lang="en-AU" sz="2400" dirty="0" smtClean="0"/>
          </a:p>
        </p:txBody>
      </p:sp>
      <p:sp>
        <p:nvSpPr>
          <p:cNvPr id="4" name="Content Placeholder 2"/>
          <p:cNvSpPr txBox="1">
            <a:spLocks/>
          </p:cNvSpPr>
          <p:nvPr/>
        </p:nvSpPr>
        <p:spPr>
          <a:xfrm>
            <a:off x="147484" y="1148530"/>
            <a:ext cx="4033684" cy="345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400" dirty="0" err="1" smtClean="0">
                <a:latin typeface="Courier New" panose="02070309020205020404" pitchFamily="49" charset="0"/>
                <a:cs typeface="Courier New" panose="02070309020205020404" pitchFamily="49" charset="0"/>
              </a:rPr>
              <a:t>raptr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Prioritise intra-specific variation</a:t>
            </a:r>
          </a:p>
        </p:txBody>
      </p:sp>
      <p:grpSp>
        <p:nvGrpSpPr>
          <p:cNvPr id="6" name="Group 5"/>
          <p:cNvGrpSpPr/>
          <p:nvPr/>
        </p:nvGrpSpPr>
        <p:grpSpPr>
          <a:xfrm>
            <a:off x="-11059" y="3941505"/>
            <a:ext cx="4188542" cy="1249926"/>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4500880" y="4500880"/>
            <a:ext cx="4633384" cy="646331"/>
          </a:xfrm>
          <a:prstGeom prst="rect">
            <a:avLst/>
          </a:prstGeom>
          <a:noFill/>
        </p:spPr>
        <p:txBody>
          <a:bodyPr wrap="none" rtlCol="0">
            <a:spAutoFit/>
          </a:bodyPr>
          <a:lstStyle/>
          <a:p>
            <a:r>
              <a:rPr lang="en-AU" dirty="0"/>
              <a:t>Hanson </a:t>
            </a:r>
            <a:r>
              <a:rPr lang="en-AU" i="1" dirty="0"/>
              <a:t>et al.</a:t>
            </a:r>
            <a:r>
              <a:rPr lang="en-AU" dirty="0"/>
              <a:t> (2017) </a:t>
            </a:r>
            <a:r>
              <a:rPr lang="en-AU" dirty="0" smtClean="0"/>
              <a:t>10.1111/2041-210X.12862</a:t>
            </a:r>
          </a:p>
          <a:p>
            <a:r>
              <a:rPr lang="en-AU" dirty="0" smtClean="0"/>
              <a:t>https</a:t>
            </a:r>
            <a:r>
              <a:rPr lang="en-AU" dirty="0"/>
              <a:t>://</a:t>
            </a:r>
            <a:r>
              <a:rPr lang="en-AU" dirty="0" smtClean="0"/>
              <a:t>prioritizr.github.io/prioritizr</a:t>
            </a:r>
            <a:endParaRPr lang="en-AU" dirty="0"/>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5970</TotalTime>
  <Words>727</Words>
  <Application>Microsoft Office PowerPoint</Application>
  <PresentationFormat>On-screen Show (16:9)</PresentationFormat>
  <Paragraphs>196</Paragraphs>
  <Slides>51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Evolutionary processes</vt:lpstr>
      <vt:lpstr>Evolutionary processes</vt:lpstr>
      <vt:lpstr>Evolutionary processes</vt:lpstr>
      <vt:lpstr>Evolutionary processes</vt:lpstr>
      <vt:lpstr>raptr: Representative and adequate prioritization toolkit in R</vt:lpstr>
      <vt:lpstr>Attribute space</vt:lpstr>
      <vt:lpstr>Case study</vt:lpstr>
      <vt:lpstr>Case study</vt:lpstr>
      <vt:lpstr>Case-study </vt:lpstr>
      <vt:lpstr>Case-study </vt:lpstr>
      <vt:lpstr>Can we use environmental and geographic variables as surrogates  for genetic variation in  conservation planning?</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Species data</vt:lpstr>
      <vt:lpstr>How good is the existing protected system?</vt:lpstr>
      <vt:lpstr>Prioritization for realized niches</vt:lpstr>
      <vt:lpstr>Prioritization for realized niches</vt:lpstr>
      <vt:lpstr>Global conservation of realized niches</vt:lpstr>
      <vt:lpstr>Try it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245</cp:revision>
  <dcterms:created xsi:type="dcterms:W3CDTF">2006-08-16T00:00:00Z</dcterms:created>
  <dcterms:modified xsi:type="dcterms:W3CDTF">2018-01-30T01:54:29Z</dcterms:modified>
</cp:coreProperties>
</file>